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77" r:id="rId2"/>
    <p:sldId id="256" r:id="rId3"/>
    <p:sldId id="261" r:id="rId4"/>
    <p:sldId id="260" r:id="rId5"/>
    <p:sldId id="258" r:id="rId6"/>
    <p:sldId id="257" r:id="rId7"/>
    <p:sldId id="259" r:id="rId8"/>
    <p:sldId id="262" r:id="rId9"/>
    <p:sldId id="263" r:id="rId10"/>
    <p:sldId id="278" r:id="rId11"/>
    <p:sldId id="264" r:id="rId12"/>
    <p:sldId id="265" r:id="rId13"/>
    <p:sldId id="266" r:id="rId14"/>
    <p:sldId id="267" r:id="rId15"/>
    <p:sldId id="268" r:id="rId16"/>
    <p:sldId id="269" r:id="rId17"/>
    <p:sldId id="271" r:id="rId18"/>
    <p:sldId id="270" r:id="rId19"/>
    <p:sldId id="272" r:id="rId20"/>
    <p:sldId id="273" r:id="rId21"/>
    <p:sldId id="275" r:id="rId22"/>
    <p:sldId id="274" r:id="rId23"/>
    <p:sldId id="276"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835" y="-8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EF0BB8DC-489C-4CA6-A367-13D11C398F70}" type="datetimeFigureOut">
              <a:rPr lang="en-US" smtClean="0"/>
              <a:pPr/>
              <a:t>2/14/2018</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575939E-CB62-4716-BCC9-0597F90194D8}"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F0BB8DC-489C-4CA6-A367-13D11C398F70}" type="datetimeFigureOut">
              <a:rPr lang="en-US" smtClean="0"/>
              <a:pPr/>
              <a:t>2/14/2018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75939E-CB62-4716-BCC9-0597F90194D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F0BB8DC-489C-4CA6-A367-13D11C398F70}" type="datetimeFigureOut">
              <a:rPr lang="en-US" smtClean="0"/>
              <a:pPr/>
              <a:t>2/14/2018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75939E-CB62-4716-BCC9-0597F90194D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F0BB8DC-489C-4CA6-A367-13D11C398F70}" type="datetimeFigureOut">
              <a:rPr lang="en-US" smtClean="0"/>
              <a:pPr/>
              <a:t>2/14/2018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75939E-CB62-4716-BCC9-0597F90194D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F0BB8DC-489C-4CA6-A367-13D11C398F70}" type="datetimeFigureOut">
              <a:rPr lang="en-US" smtClean="0"/>
              <a:pPr/>
              <a:t>2/14/2018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575939E-CB62-4716-BCC9-0597F90194D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F0BB8DC-489C-4CA6-A367-13D11C398F70}" type="datetimeFigureOut">
              <a:rPr lang="en-US" smtClean="0"/>
              <a:pPr/>
              <a:t>2/14/2018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75939E-CB62-4716-BCC9-0597F90194D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F0BB8DC-489C-4CA6-A367-13D11C398F70}" type="datetimeFigureOut">
              <a:rPr lang="en-US" smtClean="0"/>
              <a:pPr/>
              <a:t>2/14/2018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75939E-CB62-4716-BCC9-0597F90194D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F0BB8DC-489C-4CA6-A367-13D11C398F70}" type="datetimeFigureOut">
              <a:rPr lang="en-US" smtClean="0"/>
              <a:pPr/>
              <a:t>2/14/2018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75939E-CB62-4716-BCC9-0597F90194D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0BB8DC-489C-4CA6-A367-13D11C398F70}" type="datetimeFigureOut">
              <a:rPr lang="en-US" smtClean="0"/>
              <a:pPr/>
              <a:t>2/14/2018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75939E-CB62-4716-BCC9-0597F90194D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F0BB8DC-489C-4CA6-A367-13D11C398F70}" type="datetimeFigureOut">
              <a:rPr lang="en-US" smtClean="0"/>
              <a:pPr/>
              <a:t>2/14/2018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75939E-CB62-4716-BCC9-0597F90194D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F0BB8DC-489C-4CA6-A367-13D11C398F70}" type="datetimeFigureOut">
              <a:rPr lang="en-US" smtClean="0"/>
              <a:pPr/>
              <a:t>2/14/2018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75939E-CB62-4716-BCC9-0597F90194D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EF0BB8DC-489C-4CA6-A367-13D11C398F70}" type="datetimeFigureOut">
              <a:rPr lang="en-US" smtClean="0"/>
              <a:pPr/>
              <a:t>2/14/2018</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575939E-CB62-4716-BCC9-0597F90194D8}"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hyperlink" Target="http://www.nmra.org/"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67000" y="1295400"/>
            <a:ext cx="4114800" cy="4293704"/>
          </a:xfrm>
          <a:prstGeom prst="rect">
            <a:avLst/>
          </a:prstGeom>
        </p:spPr>
      </p:pic>
    </p:spTree>
  </p:cSld>
  <p:clrMapOvr>
    <a:masterClrMapping/>
  </p:clrMapOvr>
  <p:transition advTm="10437"/>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1371600"/>
            <a:ext cx="8229600" cy="1066800"/>
          </a:xfrm>
        </p:spPr>
        <p:txBody>
          <a:bodyPr>
            <a:normAutofit fontScale="90000"/>
          </a:bodyPr>
          <a:lstStyle/>
          <a:p>
            <a:r>
              <a:rPr lang="en-US" dirty="0" smtClean="0">
                <a:solidFill>
                  <a:srgbClr val="FFC000"/>
                </a:solidFill>
              </a:rPr>
              <a:t>NMRA Online VIDEO</a:t>
            </a:r>
            <a:br>
              <a:rPr lang="en-US" dirty="0" smtClean="0">
                <a:solidFill>
                  <a:srgbClr val="FFC000"/>
                </a:solidFill>
              </a:rPr>
            </a:br>
            <a:r>
              <a:rPr lang="en-US" dirty="0" smtClean="0">
                <a:solidFill>
                  <a:srgbClr val="FFC000"/>
                </a:solidFill>
              </a:rPr>
              <a:t>LIBRARY</a:t>
            </a:r>
            <a:endParaRPr lang="en-US" dirty="0">
              <a:solidFill>
                <a:srgbClr val="FFC000"/>
              </a:solidFill>
            </a:endParaRPr>
          </a:p>
        </p:txBody>
      </p:sp>
      <p:sp>
        <p:nvSpPr>
          <p:cNvPr id="3" name="Subtitle 2"/>
          <p:cNvSpPr>
            <a:spLocks noGrp="1"/>
          </p:cNvSpPr>
          <p:nvPr>
            <p:ph type="subTitle" idx="1"/>
          </p:nvPr>
        </p:nvSpPr>
        <p:spPr>
          <a:xfrm>
            <a:off x="990600" y="3124200"/>
            <a:ext cx="7010400" cy="2743200"/>
          </a:xfrm>
        </p:spPr>
        <p:txBody>
          <a:bodyPr>
            <a:normAutofit/>
          </a:bodyPr>
          <a:lstStyle/>
          <a:p>
            <a:r>
              <a:rPr lang="en-US" sz="3200" dirty="0" smtClean="0">
                <a:latin typeface="Arial" pitchFamily="34" charset="0"/>
                <a:cs typeface="Arial" pitchFamily="34" charset="0"/>
              </a:rPr>
              <a:t>Stream over 100 full-length clinics </a:t>
            </a:r>
          </a:p>
          <a:p>
            <a:r>
              <a:rPr lang="en-US" sz="3200" dirty="0" smtClean="0">
                <a:latin typeface="Arial" pitchFamily="34" charset="0"/>
                <a:cs typeface="Arial" pitchFamily="34" charset="0"/>
              </a:rPr>
              <a:t>presented at National conventions </a:t>
            </a:r>
          </a:p>
          <a:p>
            <a:r>
              <a:rPr lang="en-US" sz="3200" dirty="0" smtClean="0">
                <a:latin typeface="Arial" pitchFamily="34" charset="0"/>
                <a:cs typeface="Arial" pitchFamily="34" charset="0"/>
              </a:rPr>
              <a:t>right to your computer</a:t>
            </a:r>
          </a:p>
        </p:txBody>
      </p:sp>
    </p:spTree>
    <p:extLst>
      <p:ext uri="{BB962C8B-B14F-4D97-AF65-F5344CB8AC3E}">
        <p14:creationId xmlns:p14="http://schemas.microsoft.com/office/powerpoint/2010/main" val="4203364391"/>
      </p:ext>
    </p:extLst>
  </p:cSld>
  <p:clrMapOvr>
    <a:masterClrMapping/>
  </p:clrMapOvr>
  <p:transition advTm="10374"/>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685800"/>
            <a:ext cx="8229600" cy="2133600"/>
          </a:xfrm>
        </p:spPr>
        <p:txBody>
          <a:bodyPr>
            <a:normAutofit fontScale="90000"/>
          </a:bodyPr>
          <a:lstStyle/>
          <a:p>
            <a:r>
              <a:rPr lang="en-US" dirty="0" smtClean="0">
                <a:solidFill>
                  <a:srgbClr val="FFC000"/>
                </a:solidFill>
              </a:rPr>
              <a:t>CALIFORNIA STATE RAILROAD MUSEUM LIBRARY</a:t>
            </a:r>
            <a:endParaRPr lang="en-US" dirty="0">
              <a:solidFill>
                <a:srgbClr val="FFC000"/>
              </a:solidFill>
            </a:endParaRPr>
          </a:p>
        </p:txBody>
      </p:sp>
      <p:sp>
        <p:nvSpPr>
          <p:cNvPr id="3" name="Subtitle 2"/>
          <p:cNvSpPr>
            <a:spLocks noGrp="1"/>
          </p:cNvSpPr>
          <p:nvPr>
            <p:ph type="subTitle" idx="1"/>
          </p:nvPr>
        </p:nvSpPr>
        <p:spPr>
          <a:xfrm>
            <a:off x="1371600" y="3331698"/>
            <a:ext cx="6400800" cy="2383302"/>
          </a:xfrm>
        </p:spPr>
        <p:txBody>
          <a:bodyPr>
            <a:normAutofit lnSpcReduction="10000"/>
          </a:bodyPr>
          <a:lstStyle/>
          <a:p>
            <a:r>
              <a:rPr lang="en-US" sz="3200" dirty="0" smtClean="0">
                <a:latin typeface="Arial" pitchFamily="34" charset="0"/>
                <a:cs typeface="Arial" pitchFamily="34" charset="0"/>
              </a:rPr>
              <a:t>Incorporating the NMRA’s Kalmbach Memorial Library, this enormous resource will soon be made available free </a:t>
            </a:r>
            <a:r>
              <a:rPr lang="en-US" sz="3200" u="sng" dirty="0" smtClean="0">
                <a:latin typeface="Arial" pitchFamily="34" charset="0"/>
                <a:cs typeface="Arial" pitchFamily="34" charset="0"/>
              </a:rPr>
              <a:t>only</a:t>
            </a:r>
            <a:r>
              <a:rPr lang="en-US" sz="3200" dirty="0" smtClean="0">
                <a:latin typeface="Arial" pitchFamily="34" charset="0"/>
                <a:cs typeface="Arial" pitchFamily="34" charset="0"/>
              </a:rPr>
              <a:t> to NMRA members. </a:t>
            </a:r>
            <a:endParaRPr lang="en-US" sz="3200" dirty="0">
              <a:latin typeface="Arial" pitchFamily="34" charset="0"/>
              <a:cs typeface="Arial" pitchFamily="34" charset="0"/>
            </a:endParaRPr>
          </a:p>
        </p:txBody>
      </p:sp>
    </p:spTree>
  </p:cSld>
  <p:clrMapOvr>
    <a:masterClrMapping/>
  </p:clrMapOvr>
  <p:transition advTm="8081"/>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381000"/>
            <a:ext cx="8229600" cy="1371600"/>
          </a:xfrm>
        </p:spPr>
        <p:txBody>
          <a:bodyPr/>
          <a:lstStyle/>
          <a:p>
            <a:r>
              <a:rPr lang="en-US" dirty="0" smtClean="0">
                <a:solidFill>
                  <a:srgbClr val="FFC000"/>
                </a:solidFill>
              </a:rPr>
              <a:t>NMRA MAGAZINE</a:t>
            </a:r>
            <a:endParaRPr lang="en-US" dirty="0">
              <a:solidFill>
                <a:srgbClr val="FFC000"/>
              </a:solidFill>
            </a:endParaRPr>
          </a:p>
        </p:txBody>
      </p:sp>
      <p:sp>
        <p:nvSpPr>
          <p:cNvPr id="3" name="Subtitle 2"/>
          <p:cNvSpPr>
            <a:spLocks noGrp="1"/>
          </p:cNvSpPr>
          <p:nvPr>
            <p:ph type="subTitle" idx="1"/>
          </p:nvPr>
        </p:nvSpPr>
        <p:spPr>
          <a:xfrm>
            <a:off x="762000" y="2438400"/>
            <a:ext cx="7620000" cy="3886200"/>
          </a:xfrm>
        </p:spPr>
        <p:txBody>
          <a:bodyPr>
            <a:normAutofit/>
          </a:bodyPr>
          <a:lstStyle/>
          <a:p>
            <a:r>
              <a:rPr lang="en-US" sz="3200" dirty="0" smtClean="0">
                <a:latin typeface="Arial" pitchFamily="34" charset="0"/>
                <a:cs typeface="Arial" pitchFamily="34" charset="0"/>
              </a:rPr>
              <a:t>Available by subscription to all members, this monthly magazine features news, stories about our Regions and Divisions, layout tours, modeling articles, and reports on how well new products meet NMRA Standards and Recommended Practices.</a:t>
            </a:r>
            <a:endParaRPr lang="en-US" sz="3200" dirty="0">
              <a:latin typeface="Arial" pitchFamily="34" charset="0"/>
              <a:cs typeface="Arial" pitchFamily="34" charset="0"/>
            </a:endParaRPr>
          </a:p>
        </p:txBody>
      </p:sp>
    </p:spTree>
  </p:cSld>
  <p:clrMapOvr>
    <a:masterClrMapping/>
  </p:clrMapOvr>
  <p:transition advTm="10374"/>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381000"/>
            <a:ext cx="8229600" cy="1295400"/>
          </a:xfrm>
        </p:spPr>
        <p:txBody>
          <a:bodyPr/>
          <a:lstStyle/>
          <a:p>
            <a:r>
              <a:rPr lang="en-US" dirty="0" smtClean="0">
                <a:solidFill>
                  <a:srgbClr val="FFC000"/>
                </a:solidFill>
              </a:rPr>
              <a:t>NMRA </a:t>
            </a:r>
            <a:r>
              <a:rPr lang="en-US" i="1" dirty="0" smtClean="0">
                <a:solidFill>
                  <a:srgbClr val="FFC000"/>
                </a:solidFill>
              </a:rPr>
              <a:t>E</a:t>
            </a:r>
            <a:r>
              <a:rPr lang="en-US" dirty="0" smtClean="0">
                <a:solidFill>
                  <a:srgbClr val="FFC000"/>
                </a:solidFill>
              </a:rPr>
              <a:t>-</a:t>
            </a:r>
            <a:r>
              <a:rPr lang="en-US" i="1" dirty="0" smtClean="0">
                <a:solidFill>
                  <a:srgbClr val="FFC000"/>
                </a:solidFill>
              </a:rPr>
              <a:t>Bulletin</a:t>
            </a:r>
            <a:endParaRPr lang="en-US" dirty="0">
              <a:solidFill>
                <a:srgbClr val="FFC000"/>
              </a:solidFill>
            </a:endParaRPr>
          </a:p>
        </p:txBody>
      </p:sp>
      <p:sp>
        <p:nvSpPr>
          <p:cNvPr id="3" name="Subtitle 2"/>
          <p:cNvSpPr>
            <a:spLocks noGrp="1"/>
          </p:cNvSpPr>
          <p:nvPr>
            <p:ph type="subTitle" idx="1"/>
          </p:nvPr>
        </p:nvSpPr>
        <p:spPr>
          <a:xfrm>
            <a:off x="990600" y="2438400"/>
            <a:ext cx="7086600" cy="2645898"/>
          </a:xfrm>
        </p:spPr>
        <p:txBody>
          <a:bodyPr>
            <a:normAutofit/>
          </a:bodyPr>
          <a:lstStyle/>
          <a:p>
            <a:r>
              <a:rPr lang="en-US" sz="3200" dirty="0" smtClean="0">
                <a:latin typeface="Arial" pitchFamily="34" charset="0"/>
                <a:cs typeface="Arial" pitchFamily="34" charset="0"/>
              </a:rPr>
              <a:t>This free bi-monthly electronic newsletter brings members up to date on the latest news from </a:t>
            </a:r>
          </a:p>
          <a:p>
            <a:r>
              <a:rPr lang="en-US" sz="3200" dirty="0" smtClean="0">
                <a:latin typeface="Arial" pitchFamily="34" charset="0"/>
                <a:cs typeface="Arial" pitchFamily="34" charset="0"/>
              </a:rPr>
              <a:t>NMRA National.</a:t>
            </a:r>
            <a:endParaRPr lang="en-US" sz="3200" dirty="0">
              <a:latin typeface="Arial" pitchFamily="34" charset="0"/>
              <a:cs typeface="Arial" pitchFamily="34" charset="0"/>
            </a:endParaRPr>
          </a:p>
        </p:txBody>
      </p:sp>
    </p:spTree>
  </p:cSld>
  <p:clrMapOvr>
    <a:masterClrMapping/>
  </p:clrMapOvr>
  <p:transition advTm="8549"/>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228600"/>
            <a:ext cx="8229600" cy="2286000"/>
          </a:xfrm>
        </p:spPr>
        <p:txBody>
          <a:bodyPr/>
          <a:lstStyle/>
          <a:p>
            <a:r>
              <a:rPr lang="en-US" dirty="0" smtClean="0">
                <a:solidFill>
                  <a:srgbClr val="FFC000"/>
                </a:solidFill>
              </a:rPr>
              <a:t>NMRA Region &amp; DIVISION Publications</a:t>
            </a:r>
            <a:endParaRPr lang="en-US" dirty="0">
              <a:solidFill>
                <a:srgbClr val="FFC000"/>
              </a:solidFill>
            </a:endParaRPr>
          </a:p>
        </p:txBody>
      </p:sp>
      <p:sp>
        <p:nvSpPr>
          <p:cNvPr id="4" name="Subtitle 3"/>
          <p:cNvSpPr>
            <a:spLocks noGrp="1"/>
          </p:cNvSpPr>
          <p:nvPr>
            <p:ph type="subTitle" idx="1"/>
          </p:nvPr>
        </p:nvSpPr>
        <p:spPr>
          <a:xfrm>
            <a:off x="1371600" y="3331698"/>
            <a:ext cx="6400800" cy="2535702"/>
          </a:xfrm>
        </p:spPr>
        <p:txBody>
          <a:bodyPr>
            <a:normAutofit lnSpcReduction="10000"/>
          </a:bodyPr>
          <a:lstStyle/>
          <a:p>
            <a:r>
              <a:rPr lang="en-US" sz="3200" dirty="0" smtClean="0">
                <a:latin typeface="Arial" pitchFamily="34" charset="0"/>
                <a:cs typeface="Arial" pitchFamily="34" charset="0"/>
              </a:rPr>
              <a:t>In print and/or electronic media, each of these presents local news and events specific to </a:t>
            </a:r>
          </a:p>
          <a:p>
            <a:r>
              <a:rPr lang="en-US" sz="3200" dirty="0" smtClean="0">
                <a:latin typeface="Arial" pitchFamily="34" charset="0"/>
                <a:cs typeface="Arial" pitchFamily="34" charset="0"/>
              </a:rPr>
              <a:t>the NMRA’s 18 Regions and </a:t>
            </a:r>
          </a:p>
          <a:p>
            <a:r>
              <a:rPr lang="en-US" sz="3200" dirty="0" smtClean="0">
                <a:latin typeface="Arial" pitchFamily="34" charset="0"/>
                <a:cs typeface="Arial" pitchFamily="34" charset="0"/>
              </a:rPr>
              <a:t>156 Divisions.</a:t>
            </a:r>
            <a:endParaRPr lang="en-US" sz="3200" dirty="0">
              <a:latin typeface="Arial" pitchFamily="34" charset="0"/>
              <a:cs typeface="Arial" pitchFamily="34" charset="0"/>
            </a:endParaRPr>
          </a:p>
        </p:txBody>
      </p:sp>
    </p:spTree>
  </p:cSld>
  <p:clrMapOvr>
    <a:masterClrMapping/>
  </p:clrMapOvr>
  <p:transition advTm="8721"/>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0"/>
            <a:ext cx="8229600" cy="1905000"/>
          </a:xfrm>
        </p:spPr>
        <p:txBody>
          <a:bodyPr/>
          <a:lstStyle/>
          <a:p>
            <a:r>
              <a:rPr lang="en-US" dirty="0" smtClean="0">
                <a:solidFill>
                  <a:srgbClr val="FFC000"/>
                </a:solidFill>
              </a:rPr>
              <a:t>NMRA NATIONAL and Regional Conventions</a:t>
            </a:r>
            <a:endParaRPr lang="en-US" dirty="0">
              <a:solidFill>
                <a:srgbClr val="FFC000"/>
              </a:solidFill>
            </a:endParaRPr>
          </a:p>
        </p:txBody>
      </p:sp>
      <p:sp>
        <p:nvSpPr>
          <p:cNvPr id="3" name="Subtitle 2"/>
          <p:cNvSpPr>
            <a:spLocks noGrp="1"/>
          </p:cNvSpPr>
          <p:nvPr>
            <p:ph type="subTitle" idx="1"/>
          </p:nvPr>
        </p:nvSpPr>
        <p:spPr>
          <a:xfrm>
            <a:off x="1371600" y="2362200"/>
            <a:ext cx="6400800" cy="4495800"/>
          </a:xfrm>
        </p:spPr>
        <p:txBody>
          <a:bodyPr>
            <a:normAutofit/>
          </a:bodyPr>
          <a:lstStyle/>
          <a:p>
            <a:r>
              <a:rPr lang="en-US" sz="3200" dirty="0" smtClean="0">
                <a:latin typeface="Arial" pitchFamily="34" charset="0"/>
                <a:cs typeface="Arial" pitchFamily="34" charset="0"/>
              </a:rPr>
              <a:t>National conventions held in a different city annually offer hundreds of clinics, layout and industry tours, plus contests and model displays, and culminates in the three-day National Train Show. Regional conventions also take place annually.</a:t>
            </a:r>
            <a:endParaRPr lang="en-US" sz="3200" dirty="0">
              <a:latin typeface="Arial" pitchFamily="34" charset="0"/>
              <a:cs typeface="Arial" pitchFamily="34" charset="0"/>
            </a:endParaRPr>
          </a:p>
        </p:txBody>
      </p:sp>
    </p:spTree>
  </p:cSld>
  <p:clrMapOvr>
    <a:masterClrMapping/>
  </p:clrMapOvr>
  <p:transition advTm="10671"/>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228600"/>
            <a:ext cx="8229600" cy="1828800"/>
          </a:xfrm>
        </p:spPr>
        <p:txBody>
          <a:bodyPr/>
          <a:lstStyle/>
          <a:p>
            <a:r>
              <a:rPr lang="en-US" dirty="0" smtClean="0">
                <a:solidFill>
                  <a:srgbClr val="FFC000"/>
                </a:solidFill>
              </a:rPr>
              <a:t>Modeling with the masters</a:t>
            </a:r>
            <a:endParaRPr lang="en-US" dirty="0">
              <a:solidFill>
                <a:srgbClr val="FFC000"/>
              </a:solidFill>
            </a:endParaRPr>
          </a:p>
        </p:txBody>
      </p:sp>
      <p:sp>
        <p:nvSpPr>
          <p:cNvPr id="3" name="Subtitle 2"/>
          <p:cNvSpPr>
            <a:spLocks noGrp="1"/>
          </p:cNvSpPr>
          <p:nvPr>
            <p:ph type="subTitle" idx="1"/>
          </p:nvPr>
        </p:nvSpPr>
        <p:spPr>
          <a:xfrm>
            <a:off x="457200" y="2667000"/>
            <a:ext cx="8153400" cy="3810000"/>
          </a:xfrm>
        </p:spPr>
        <p:txBody>
          <a:bodyPr>
            <a:normAutofit/>
          </a:bodyPr>
          <a:lstStyle/>
          <a:p>
            <a:r>
              <a:rPr lang="en-US" sz="3200" dirty="0" smtClean="0">
                <a:latin typeface="Arial" pitchFamily="34" charset="0"/>
                <a:cs typeface="Arial" pitchFamily="34" charset="0"/>
              </a:rPr>
              <a:t>Presented as extra-fare clinics at National conventions, this intense, multi-day regimen of instruction by Master Model Railroaders lets attendees get hands-on experience in beginning and intermediate modeling techniques as well as learn helpful tips and advice.</a:t>
            </a:r>
            <a:endParaRPr lang="en-US" sz="3200" dirty="0">
              <a:latin typeface="Arial" pitchFamily="34" charset="0"/>
              <a:cs typeface="Arial" pitchFamily="34" charset="0"/>
            </a:endParaRPr>
          </a:p>
        </p:txBody>
      </p:sp>
    </p:spTree>
  </p:cSld>
  <p:clrMapOvr>
    <a:masterClrMapping/>
  </p:clrMapOvr>
  <p:transition advTm="10655"/>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533400"/>
            <a:ext cx="8229600" cy="1905000"/>
          </a:xfrm>
        </p:spPr>
        <p:txBody>
          <a:bodyPr/>
          <a:lstStyle/>
          <a:p>
            <a:r>
              <a:rPr lang="en-US" dirty="0" smtClean="0">
                <a:solidFill>
                  <a:srgbClr val="FFC000"/>
                </a:solidFill>
              </a:rPr>
              <a:t>NMRA Achievement Program</a:t>
            </a:r>
            <a:endParaRPr lang="en-US" dirty="0">
              <a:solidFill>
                <a:srgbClr val="FFC000"/>
              </a:solidFill>
            </a:endParaRPr>
          </a:p>
        </p:txBody>
      </p:sp>
      <p:sp>
        <p:nvSpPr>
          <p:cNvPr id="4" name="Subtitle 3"/>
          <p:cNvSpPr>
            <a:spLocks noGrp="1"/>
          </p:cNvSpPr>
          <p:nvPr>
            <p:ph type="subTitle" idx="1"/>
          </p:nvPr>
        </p:nvSpPr>
        <p:spPr>
          <a:xfrm>
            <a:off x="609600" y="2971800"/>
            <a:ext cx="8077200" cy="3581400"/>
          </a:xfrm>
        </p:spPr>
        <p:txBody>
          <a:bodyPr>
            <a:normAutofit/>
          </a:bodyPr>
          <a:lstStyle/>
          <a:p>
            <a:r>
              <a:rPr lang="en-US" sz="3200" dirty="0" smtClean="0">
                <a:latin typeface="Arial" pitchFamily="34" charset="0"/>
                <a:cs typeface="Arial" pitchFamily="34" charset="0"/>
              </a:rPr>
              <a:t>Arguably the best way to learn and hone modeling skills, members earning a specified seven of eleven Achievement Certificate categories are awarded </a:t>
            </a:r>
          </a:p>
          <a:p>
            <a:r>
              <a:rPr lang="en-US" sz="3200" dirty="0" smtClean="0">
                <a:latin typeface="Arial" pitchFamily="34" charset="0"/>
                <a:cs typeface="Arial" pitchFamily="34" charset="0"/>
              </a:rPr>
              <a:t>Master Model Railroader (MMR) certification. </a:t>
            </a:r>
            <a:endParaRPr lang="en-US" sz="3200" dirty="0">
              <a:latin typeface="Arial" pitchFamily="34" charset="0"/>
              <a:cs typeface="Arial" pitchFamily="34" charset="0"/>
            </a:endParaRPr>
          </a:p>
        </p:txBody>
      </p:sp>
    </p:spTree>
  </p:cSld>
  <p:clrMapOvr>
    <a:masterClrMapping/>
  </p:clrMapOvr>
  <p:transition advTm="10545"/>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457200"/>
            <a:ext cx="8229600" cy="2057400"/>
          </a:xfrm>
        </p:spPr>
        <p:txBody>
          <a:bodyPr/>
          <a:lstStyle/>
          <a:p>
            <a:r>
              <a:rPr lang="en-US" dirty="0" smtClean="0">
                <a:solidFill>
                  <a:srgbClr val="FFC000"/>
                </a:solidFill>
              </a:rPr>
              <a:t>NMRA MODEL RAILROAD DIRECTORY</a:t>
            </a:r>
            <a:endParaRPr lang="en-US" dirty="0">
              <a:solidFill>
                <a:srgbClr val="FFC000"/>
              </a:solidFill>
            </a:endParaRPr>
          </a:p>
        </p:txBody>
      </p:sp>
      <p:sp>
        <p:nvSpPr>
          <p:cNvPr id="3" name="Subtitle 2"/>
          <p:cNvSpPr>
            <a:spLocks noGrp="1"/>
          </p:cNvSpPr>
          <p:nvPr>
            <p:ph type="subTitle" idx="1"/>
          </p:nvPr>
        </p:nvSpPr>
        <p:spPr>
          <a:xfrm>
            <a:off x="762000" y="3048000"/>
            <a:ext cx="7772400" cy="3581400"/>
          </a:xfrm>
        </p:spPr>
        <p:txBody>
          <a:bodyPr>
            <a:normAutofit/>
          </a:bodyPr>
          <a:lstStyle/>
          <a:p>
            <a:r>
              <a:rPr lang="en-US" sz="3200" dirty="0" smtClean="0">
                <a:latin typeface="Arial" pitchFamily="34" charset="0"/>
                <a:cs typeface="Arial" pitchFamily="34" charset="0"/>
              </a:rPr>
              <a:t>List your contact information and layout specs in the NMRA’s Model Railroad Directory so out-of-towners can get in touch with you for a layout tour, op session, or to chat about model railroad subjects. </a:t>
            </a:r>
            <a:endParaRPr lang="en-US" sz="3200" dirty="0">
              <a:latin typeface="Arial" pitchFamily="34" charset="0"/>
              <a:cs typeface="Arial" pitchFamily="34" charset="0"/>
            </a:endParaRPr>
          </a:p>
        </p:txBody>
      </p:sp>
    </p:spTree>
  </p:cSld>
  <p:clrMapOvr>
    <a:masterClrMapping/>
  </p:clrMapOvr>
  <p:transition advTm="10468"/>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457200"/>
            <a:ext cx="8229600" cy="1981200"/>
          </a:xfrm>
        </p:spPr>
        <p:txBody>
          <a:bodyPr/>
          <a:lstStyle/>
          <a:p>
            <a:r>
              <a:rPr lang="en-US" dirty="0" smtClean="0">
                <a:solidFill>
                  <a:srgbClr val="FFC000"/>
                </a:solidFill>
              </a:rPr>
              <a:t>NMRA “Members ONLY” WEBSITE AREA</a:t>
            </a:r>
            <a:endParaRPr lang="en-US" dirty="0">
              <a:solidFill>
                <a:srgbClr val="FFC000"/>
              </a:solidFill>
            </a:endParaRPr>
          </a:p>
        </p:txBody>
      </p:sp>
      <p:sp>
        <p:nvSpPr>
          <p:cNvPr id="3" name="Subtitle 2"/>
          <p:cNvSpPr>
            <a:spLocks noGrp="1"/>
          </p:cNvSpPr>
          <p:nvPr>
            <p:ph type="subTitle" idx="1"/>
          </p:nvPr>
        </p:nvSpPr>
        <p:spPr>
          <a:xfrm>
            <a:off x="990600" y="2590800"/>
            <a:ext cx="6934200" cy="3200400"/>
          </a:xfrm>
        </p:spPr>
        <p:txBody>
          <a:bodyPr>
            <a:noAutofit/>
          </a:bodyPr>
          <a:lstStyle/>
          <a:p>
            <a:r>
              <a:rPr lang="en-US" sz="3200" dirty="0" smtClean="0">
                <a:latin typeface="Arial" pitchFamily="34" charset="0"/>
                <a:cs typeface="Arial" pitchFamily="34" charset="0"/>
              </a:rPr>
              <a:t>This part of the national website contains a wealth of articles, extended magazine content, informative Data Sheets, the Company Store, promotional materials, and many other services not available to the general public.</a:t>
            </a:r>
            <a:endParaRPr lang="en-US" sz="3200" dirty="0">
              <a:latin typeface="Arial" pitchFamily="34" charset="0"/>
              <a:cs typeface="Arial" pitchFamily="34" charset="0"/>
            </a:endParaRPr>
          </a:p>
        </p:txBody>
      </p:sp>
    </p:spTree>
  </p:cSld>
  <p:clrMapOvr>
    <a:masterClrMapping/>
  </p:clrMapOvr>
  <p:transition advTm="10952"/>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1371600"/>
            <a:ext cx="8229600" cy="1066800"/>
          </a:xfrm>
        </p:spPr>
        <p:txBody>
          <a:bodyPr/>
          <a:lstStyle/>
          <a:p>
            <a:r>
              <a:rPr lang="en-US" dirty="0" smtClean="0">
                <a:solidFill>
                  <a:srgbClr val="FFC000"/>
                </a:solidFill>
              </a:rPr>
              <a:t>NMRA Member Benefits</a:t>
            </a:r>
            <a:endParaRPr lang="en-US" dirty="0">
              <a:solidFill>
                <a:srgbClr val="FFC000"/>
              </a:solidFill>
            </a:endParaRPr>
          </a:p>
        </p:txBody>
      </p:sp>
      <p:sp>
        <p:nvSpPr>
          <p:cNvPr id="3" name="Subtitle 2"/>
          <p:cNvSpPr>
            <a:spLocks noGrp="1"/>
          </p:cNvSpPr>
          <p:nvPr>
            <p:ph type="subTitle" idx="1"/>
          </p:nvPr>
        </p:nvSpPr>
        <p:spPr>
          <a:xfrm>
            <a:off x="1371600" y="3048000"/>
            <a:ext cx="6400800" cy="2895600"/>
          </a:xfrm>
        </p:spPr>
        <p:txBody>
          <a:bodyPr>
            <a:normAutofit/>
          </a:bodyPr>
          <a:lstStyle/>
          <a:p>
            <a:r>
              <a:rPr lang="en-US" sz="3600" dirty="0" smtClean="0">
                <a:latin typeface="Arial" panose="020B0604020202020204" pitchFamily="34" charset="0"/>
                <a:cs typeface="Arial" panose="020B0604020202020204" pitchFamily="34" charset="0"/>
              </a:rPr>
              <a:t>Did you know that as an NMRA member you can enjoy…</a:t>
            </a:r>
            <a:endParaRPr lang="en-US" sz="3600" dirty="0">
              <a:latin typeface="Arial" panose="020B0604020202020204" pitchFamily="34" charset="0"/>
              <a:cs typeface="Arial" panose="020B0604020202020204" pitchFamily="34" charset="0"/>
            </a:endParaRPr>
          </a:p>
        </p:txBody>
      </p:sp>
    </p:spTree>
  </p:cSld>
  <p:clrMapOvr>
    <a:masterClrMapping/>
  </p:clrMapOvr>
  <p:transition advTm="10640"/>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304800"/>
            <a:ext cx="8229600" cy="1600200"/>
          </a:xfrm>
        </p:spPr>
        <p:txBody>
          <a:bodyPr/>
          <a:lstStyle/>
          <a:p>
            <a:r>
              <a:rPr lang="en-US" dirty="0" smtClean="0">
                <a:solidFill>
                  <a:srgbClr val="FFC000"/>
                </a:solidFill>
              </a:rPr>
              <a:t>NMRA Calendar</a:t>
            </a:r>
            <a:endParaRPr lang="en-US" dirty="0">
              <a:solidFill>
                <a:srgbClr val="FFC000"/>
              </a:solidFill>
            </a:endParaRPr>
          </a:p>
        </p:txBody>
      </p:sp>
      <p:sp>
        <p:nvSpPr>
          <p:cNvPr id="3" name="Subtitle 2"/>
          <p:cNvSpPr>
            <a:spLocks noGrp="1"/>
          </p:cNvSpPr>
          <p:nvPr>
            <p:ph type="subTitle" idx="1"/>
          </p:nvPr>
        </p:nvSpPr>
        <p:spPr>
          <a:xfrm>
            <a:off x="1371600" y="2895600"/>
            <a:ext cx="6400800" cy="3124200"/>
          </a:xfrm>
        </p:spPr>
        <p:txBody>
          <a:bodyPr>
            <a:normAutofit/>
          </a:bodyPr>
          <a:lstStyle/>
          <a:p>
            <a:r>
              <a:rPr lang="en-US" sz="3200" dirty="0" smtClean="0">
                <a:latin typeface="Arial" pitchFamily="34" charset="0"/>
                <a:cs typeface="Arial" pitchFamily="34" charset="0"/>
              </a:rPr>
              <a:t>Free to all U.S. members, the annual calendar presents 12 of the year’s best model railroad photographs taken by fellow NMRA members.</a:t>
            </a:r>
            <a:endParaRPr lang="en-US" sz="3200" dirty="0">
              <a:latin typeface="Arial" pitchFamily="34" charset="0"/>
              <a:cs typeface="Arial" pitchFamily="34" charset="0"/>
            </a:endParaRPr>
          </a:p>
        </p:txBody>
      </p:sp>
    </p:spTree>
  </p:cSld>
  <p:clrMapOvr>
    <a:masterClrMapping/>
  </p:clrMapOvr>
  <p:transition advTm="8518"/>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457200"/>
            <a:ext cx="8229600" cy="1524000"/>
          </a:xfrm>
        </p:spPr>
        <p:txBody>
          <a:bodyPr/>
          <a:lstStyle/>
          <a:p>
            <a:r>
              <a:rPr lang="en-US" dirty="0" smtClean="0">
                <a:solidFill>
                  <a:srgbClr val="FFC000"/>
                </a:solidFill>
              </a:rPr>
              <a:t>NMRA BOOKS</a:t>
            </a:r>
            <a:endParaRPr lang="en-US" dirty="0">
              <a:solidFill>
                <a:srgbClr val="FFC000"/>
              </a:solidFill>
            </a:endParaRPr>
          </a:p>
        </p:txBody>
      </p:sp>
      <p:sp>
        <p:nvSpPr>
          <p:cNvPr id="3" name="Subtitle 2"/>
          <p:cNvSpPr>
            <a:spLocks noGrp="1"/>
          </p:cNvSpPr>
          <p:nvPr>
            <p:ph type="subTitle" idx="1"/>
          </p:nvPr>
        </p:nvSpPr>
        <p:spPr>
          <a:xfrm>
            <a:off x="1371600" y="2971800"/>
            <a:ext cx="6400800" cy="3200400"/>
          </a:xfrm>
        </p:spPr>
        <p:txBody>
          <a:bodyPr>
            <a:normAutofit/>
          </a:bodyPr>
          <a:lstStyle/>
          <a:p>
            <a:r>
              <a:rPr lang="en-US" sz="3200" dirty="0" smtClean="0">
                <a:latin typeface="Arial" pitchFamily="34" charset="0"/>
                <a:cs typeface="Arial" pitchFamily="34" charset="0"/>
              </a:rPr>
              <a:t>NMRA’s Library periodically prints  special railroad-related books. NMRA members can reserve copies in advance and receive a substantial discount.</a:t>
            </a:r>
            <a:endParaRPr lang="en-US" sz="3200" dirty="0">
              <a:latin typeface="Arial" pitchFamily="34" charset="0"/>
              <a:cs typeface="Arial" pitchFamily="34" charset="0"/>
            </a:endParaRPr>
          </a:p>
        </p:txBody>
      </p:sp>
    </p:spTree>
  </p:cSld>
  <p:clrMapOvr>
    <a:masterClrMapping/>
  </p:clrMapOvr>
  <p:transition advTm="8253"/>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1371600"/>
            <a:ext cx="8229600" cy="2209800"/>
          </a:xfrm>
        </p:spPr>
        <p:txBody>
          <a:bodyPr>
            <a:normAutofit fontScale="90000"/>
          </a:bodyPr>
          <a:lstStyle/>
          <a:p>
            <a:r>
              <a:rPr lang="en-US" dirty="0" smtClean="0">
                <a:solidFill>
                  <a:srgbClr val="FFC000"/>
                </a:solidFill>
              </a:rPr>
              <a:t>Where DO YOU FIND MORE INFORMATION ABOUT </a:t>
            </a:r>
            <a:r>
              <a:rPr lang="en-US" u="sng" dirty="0" smtClean="0">
                <a:solidFill>
                  <a:srgbClr val="FFC000"/>
                </a:solidFill>
              </a:rPr>
              <a:t>ALL</a:t>
            </a:r>
            <a:r>
              <a:rPr lang="en-US" dirty="0" smtClean="0">
                <a:solidFill>
                  <a:srgbClr val="FFC000"/>
                </a:solidFill>
              </a:rPr>
              <a:t> of these NMRA BENEFITS?</a:t>
            </a:r>
            <a:endParaRPr lang="en-US" dirty="0">
              <a:solidFill>
                <a:srgbClr val="FFC000"/>
              </a:solidFill>
            </a:endParaRPr>
          </a:p>
        </p:txBody>
      </p:sp>
      <p:sp>
        <p:nvSpPr>
          <p:cNvPr id="3" name="Subtitle 2"/>
          <p:cNvSpPr>
            <a:spLocks noGrp="1"/>
          </p:cNvSpPr>
          <p:nvPr>
            <p:ph type="subTitle" idx="1"/>
          </p:nvPr>
        </p:nvSpPr>
        <p:spPr>
          <a:xfrm>
            <a:off x="914400" y="3429000"/>
            <a:ext cx="7467600" cy="3048000"/>
          </a:xfrm>
        </p:spPr>
        <p:txBody>
          <a:bodyPr>
            <a:normAutofit/>
          </a:bodyPr>
          <a:lstStyle/>
          <a:p>
            <a:endParaRPr lang="en-US" sz="3200" dirty="0" smtClean="0">
              <a:latin typeface="Arial" pitchFamily="34" charset="0"/>
              <a:cs typeface="Arial" pitchFamily="34" charset="0"/>
            </a:endParaRPr>
          </a:p>
          <a:p>
            <a:r>
              <a:rPr lang="en-US" sz="4000" dirty="0" smtClean="0">
                <a:latin typeface="Arial" pitchFamily="34" charset="0"/>
                <a:cs typeface="Arial" pitchFamily="34" charset="0"/>
              </a:rPr>
              <a:t>The NMRA National website </a:t>
            </a:r>
            <a:r>
              <a:rPr lang="en-US" sz="4000" dirty="0" smtClean="0">
                <a:latin typeface="Arial" pitchFamily="34" charset="0"/>
                <a:cs typeface="Arial" pitchFamily="34" charset="0"/>
                <a:hlinkClick r:id="rId2"/>
              </a:rPr>
              <a:t>www.nmra.org</a:t>
            </a:r>
            <a:endParaRPr lang="en-US" sz="4000" dirty="0" smtClean="0">
              <a:latin typeface="Arial" pitchFamily="34" charset="0"/>
              <a:cs typeface="Arial" pitchFamily="34" charset="0"/>
            </a:endParaRPr>
          </a:p>
          <a:p>
            <a:r>
              <a:rPr lang="en-US" sz="4000" dirty="0" smtClean="0">
                <a:latin typeface="Arial" pitchFamily="34" charset="0"/>
                <a:cs typeface="Arial" pitchFamily="34" charset="0"/>
              </a:rPr>
              <a:t> or (423) 892-2846</a:t>
            </a:r>
            <a:endParaRPr lang="en-US" sz="4000" dirty="0">
              <a:latin typeface="Arial" pitchFamily="34" charset="0"/>
              <a:cs typeface="Arial" pitchFamily="34" charset="0"/>
            </a:endParaRPr>
          </a:p>
        </p:txBody>
      </p:sp>
    </p:spTree>
  </p:cSld>
  <p:clrMapOvr>
    <a:masterClrMapping/>
  </p:clrMapOvr>
  <p:transition advTm="15382"/>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77962"/>
          </a:xfrm>
        </p:spPr>
        <p:txBody>
          <a:bodyPr/>
          <a:lstStyle/>
          <a:p>
            <a:r>
              <a:rPr lang="en-US" dirty="0" smtClean="0">
                <a:solidFill>
                  <a:srgbClr val="FFC000"/>
                </a:solidFill>
                <a:effectLst>
                  <a:outerShdw blurRad="38100" dist="38100" dir="2700000" algn="tl">
                    <a:srgbClr val="000000">
                      <a:alpha val="43137"/>
                    </a:srgbClr>
                  </a:outerShdw>
                </a:effectLst>
                <a:latin typeface="Arial" pitchFamily="34" charset="0"/>
                <a:cs typeface="Arial" pitchFamily="34" charset="0"/>
              </a:rPr>
              <a:t>NATIONAL</a:t>
            </a:r>
            <a:r>
              <a:rPr lang="en-US" dirty="0" smtClean="0">
                <a:solidFill>
                  <a:srgbClr val="FFC000"/>
                </a:solidFill>
                <a:effectLst>
                  <a:outerShdw blurRad="38100" dist="38100" dir="2700000" algn="tl" rotWithShape="0">
                    <a:srgbClr val="000000">
                      <a:alpha val="43137"/>
                    </a:srgbClr>
                  </a:outerShdw>
                </a:effectLst>
                <a:latin typeface="Arial" pitchFamily="34" charset="0"/>
                <a:cs typeface="Arial" pitchFamily="34" charset="0"/>
              </a:rPr>
              <a:t> MODEL RAILROAD ASSOCIATION</a:t>
            </a:r>
            <a:endParaRPr lang="en-US" dirty="0">
              <a:solidFill>
                <a:srgbClr val="FFC000"/>
              </a:solidFill>
              <a:effectLst>
                <a:outerShdw blurRad="38100" dist="38100" dir="2700000" algn="tl" rotWithShape="0">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752600"/>
            <a:ext cx="8229600" cy="5105400"/>
          </a:xfrm>
        </p:spPr>
        <p:txBody>
          <a:bodyPr>
            <a:normAutofit/>
          </a:bodyPr>
          <a:lstStyle/>
          <a:p>
            <a:pPr marL="137160" indent="0">
              <a:buNone/>
            </a:pPr>
            <a:endParaRPr lang="en-US" sz="3200" dirty="0" smtClean="0">
              <a:latin typeface="Arial" pitchFamily="34" charset="0"/>
              <a:cs typeface="Arial" pitchFamily="34" charset="0"/>
            </a:endParaRPr>
          </a:p>
          <a:p>
            <a:pPr marL="137160" indent="0">
              <a:buNone/>
            </a:pPr>
            <a:endParaRPr lang="en-US" sz="3200" dirty="0">
              <a:latin typeface="Arial" pitchFamily="34" charset="0"/>
              <a:cs typeface="Arial" pitchFamily="34" charset="0"/>
            </a:endParaRPr>
          </a:p>
          <a:p>
            <a:pPr marL="137160" indent="0">
              <a:buNone/>
            </a:pPr>
            <a:endParaRPr lang="en-US" sz="3200" dirty="0" smtClean="0">
              <a:latin typeface="Arial" pitchFamily="34" charset="0"/>
              <a:cs typeface="Arial" pitchFamily="34" charset="0"/>
            </a:endParaRPr>
          </a:p>
          <a:p>
            <a:pPr marL="137160" indent="0">
              <a:buNone/>
            </a:pPr>
            <a:endParaRPr lang="en-US" sz="3200" dirty="0">
              <a:latin typeface="Arial" pitchFamily="34" charset="0"/>
              <a:cs typeface="Arial" pitchFamily="34" charset="0"/>
            </a:endParaRPr>
          </a:p>
          <a:p>
            <a:pPr marL="137160" indent="0">
              <a:buNone/>
            </a:pPr>
            <a:endParaRPr lang="en-US" sz="3200" dirty="0" smtClean="0">
              <a:latin typeface="Arial" pitchFamily="34" charset="0"/>
              <a:cs typeface="Arial" pitchFamily="34" charset="0"/>
            </a:endParaRPr>
          </a:p>
          <a:p>
            <a:pPr marL="137160" indent="0">
              <a:buNone/>
            </a:pPr>
            <a:endParaRPr lang="en-US" sz="3200" dirty="0">
              <a:latin typeface="Arial" pitchFamily="34" charset="0"/>
              <a:cs typeface="Arial" pitchFamily="34" charset="0"/>
            </a:endParaRPr>
          </a:p>
          <a:p>
            <a:pPr marL="137160" indent="0">
              <a:buNone/>
            </a:pPr>
            <a:endParaRPr lang="en-US" sz="3200" dirty="0" smtClean="0">
              <a:latin typeface="Arial" pitchFamily="34" charset="0"/>
              <a:cs typeface="Arial" pitchFamily="34" charset="0"/>
            </a:endParaRPr>
          </a:p>
          <a:p>
            <a:pPr marL="137160" indent="0">
              <a:buNone/>
            </a:pPr>
            <a:r>
              <a:rPr lang="en-US" sz="3200" dirty="0" smtClean="0">
                <a:latin typeface="Arial" pitchFamily="34" charset="0"/>
                <a:cs typeface="Arial" pitchFamily="34" charset="0"/>
              </a:rPr>
              <a:t>              We </a:t>
            </a:r>
            <a:r>
              <a:rPr lang="en-US" sz="3200" dirty="0">
                <a:latin typeface="Arial" pitchFamily="34" charset="0"/>
                <a:cs typeface="Arial" pitchFamily="34" charset="0"/>
              </a:rPr>
              <a:t>make it even </a:t>
            </a:r>
            <a:r>
              <a:rPr lang="en-US" sz="3200" u="sng" dirty="0">
                <a:latin typeface="Arial" pitchFamily="34" charset="0"/>
                <a:cs typeface="Arial" pitchFamily="34" charset="0"/>
              </a:rPr>
              <a:t>more</a:t>
            </a:r>
            <a:r>
              <a:rPr lang="en-US" sz="3200" dirty="0">
                <a:latin typeface="Arial" pitchFamily="34" charset="0"/>
                <a:cs typeface="Arial" pitchFamily="34" charset="0"/>
              </a:rPr>
              <a:t> fun!</a:t>
            </a:r>
          </a:p>
          <a:p>
            <a:pPr marL="137160" indent="0">
              <a:buNone/>
            </a:pPr>
            <a:endParaRPr lang="en-US" sz="3200" dirty="0">
              <a:latin typeface="Arial" pitchFamily="34" charset="0"/>
              <a:cs typeface="Arial" pitchFamily="34" charset="0"/>
            </a:endParaRPr>
          </a:p>
          <a:p>
            <a:pPr marL="137160" indent="0">
              <a:buNone/>
            </a:pPr>
            <a:endParaRPr lang="en-US" sz="3200" dirty="0">
              <a:latin typeface="Arial" pitchFamily="34" charset="0"/>
              <a:cs typeface="Arial" pitchFamily="34" charset="0"/>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4600" y="1676400"/>
            <a:ext cx="4038600" cy="4214191"/>
          </a:xfrm>
          <a:prstGeom prst="rect">
            <a:avLst/>
          </a:prstGeom>
        </p:spPr>
      </p:pic>
    </p:spTree>
  </p:cSld>
  <p:clrMapOvr>
    <a:masterClrMapping/>
  </p:clrMapOvr>
  <p:transition advTm="10405"/>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1371600"/>
            <a:ext cx="8229600" cy="1371600"/>
          </a:xfrm>
        </p:spPr>
        <p:txBody>
          <a:bodyPr/>
          <a:lstStyle/>
          <a:p>
            <a:r>
              <a:rPr lang="en-US" dirty="0" smtClean="0">
                <a:solidFill>
                  <a:srgbClr val="FFC000"/>
                </a:solidFill>
              </a:rPr>
              <a:t>FELLOWSHIP</a:t>
            </a:r>
            <a:endParaRPr lang="en-US" dirty="0">
              <a:solidFill>
                <a:srgbClr val="FFC000"/>
              </a:solidFill>
            </a:endParaRPr>
          </a:p>
        </p:txBody>
      </p:sp>
      <p:sp>
        <p:nvSpPr>
          <p:cNvPr id="3" name="Subtitle 2"/>
          <p:cNvSpPr>
            <a:spLocks noGrp="1"/>
          </p:cNvSpPr>
          <p:nvPr>
            <p:ph type="subTitle" idx="1"/>
          </p:nvPr>
        </p:nvSpPr>
        <p:spPr>
          <a:xfrm>
            <a:off x="1371600" y="3581400"/>
            <a:ext cx="6400800" cy="1502898"/>
          </a:xfrm>
        </p:spPr>
        <p:txBody>
          <a:bodyPr>
            <a:normAutofit/>
          </a:bodyPr>
          <a:lstStyle/>
          <a:p>
            <a:r>
              <a:rPr lang="en-US" sz="3200" dirty="0" smtClean="0">
                <a:latin typeface="Arial" pitchFamily="34" charset="0"/>
                <a:cs typeface="Arial" pitchFamily="34" charset="0"/>
              </a:rPr>
              <a:t>From members right in your own community.</a:t>
            </a:r>
            <a:endParaRPr lang="en-US" sz="3200" dirty="0">
              <a:latin typeface="Arial" pitchFamily="34" charset="0"/>
              <a:cs typeface="Arial" pitchFamily="34" charset="0"/>
            </a:endParaRPr>
          </a:p>
        </p:txBody>
      </p:sp>
    </p:spTree>
  </p:cSld>
  <p:clrMapOvr>
    <a:masterClrMapping/>
  </p:clrMapOvr>
  <p:transition advTm="7441"/>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FFC000"/>
                </a:solidFill>
              </a:rPr>
              <a:t>FREE LIABILITY INSURANCE</a:t>
            </a:r>
            <a:endParaRPr lang="en-US" dirty="0">
              <a:solidFill>
                <a:srgbClr val="FFC000"/>
              </a:solidFill>
            </a:endParaRPr>
          </a:p>
        </p:txBody>
      </p:sp>
      <p:sp>
        <p:nvSpPr>
          <p:cNvPr id="3" name="Subtitle 2"/>
          <p:cNvSpPr>
            <a:spLocks noGrp="1"/>
          </p:cNvSpPr>
          <p:nvPr>
            <p:ph type="subTitle" idx="1"/>
          </p:nvPr>
        </p:nvSpPr>
        <p:spPr>
          <a:xfrm>
            <a:off x="1371600" y="3886200"/>
            <a:ext cx="6400800" cy="1524000"/>
          </a:xfrm>
        </p:spPr>
        <p:txBody>
          <a:bodyPr>
            <a:noAutofit/>
          </a:bodyPr>
          <a:lstStyle/>
          <a:p>
            <a:r>
              <a:rPr lang="en-US" sz="3200" dirty="0" smtClean="0">
                <a:latin typeface="Arial" pitchFamily="34" charset="0"/>
                <a:cs typeface="Arial" pitchFamily="34" charset="0"/>
              </a:rPr>
              <a:t>$1 million coverage at any </a:t>
            </a:r>
          </a:p>
          <a:p>
            <a:r>
              <a:rPr lang="en-US" sz="3200" dirty="0" smtClean="0">
                <a:latin typeface="Arial" pitchFamily="34" charset="0"/>
                <a:cs typeface="Arial" pitchFamily="34" charset="0"/>
              </a:rPr>
              <a:t>NMRA-sanctioned public event.</a:t>
            </a:r>
            <a:endParaRPr lang="en-US" sz="3200" dirty="0">
              <a:latin typeface="Arial" pitchFamily="34" charset="0"/>
              <a:cs typeface="Arial" pitchFamily="34" charset="0"/>
            </a:endParaRPr>
          </a:p>
        </p:txBody>
      </p:sp>
    </p:spTree>
  </p:cSld>
  <p:clrMapOvr>
    <a:masterClrMapping/>
  </p:clrMapOvr>
  <p:transition advTm="8221"/>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FFC000"/>
                </a:solidFill>
              </a:rPr>
              <a:t>Model Railroad COLLECTION Insurance</a:t>
            </a:r>
            <a:endParaRPr lang="en-US" dirty="0">
              <a:solidFill>
                <a:srgbClr val="FFC000"/>
              </a:solidFill>
            </a:endParaRPr>
          </a:p>
        </p:txBody>
      </p:sp>
      <p:sp>
        <p:nvSpPr>
          <p:cNvPr id="3" name="Subtitle 2"/>
          <p:cNvSpPr>
            <a:spLocks noGrp="1"/>
          </p:cNvSpPr>
          <p:nvPr>
            <p:ph type="subTitle" idx="1"/>
          </p:nvPr>
        </p:nvSpPr>
        <p:spPr>
          <a:xfrm>
            <a:off x="838200" y="3581400"/>
            <a:ext cx="7848600" cy="1502898"/>
          </a:xfrm>
        </p:spPr>
        <p:txBody>
          <a:bodyPr>
            <a:noAutofit/>
          </a:bodyPr>
          <a:lstStyle/>
          <a:p>
            <a:r>
              <a:rPr lang="en-US" sz="3200" dirty="0" smtClean="0">
                <a:latin typeface="Arial" pitchFamily="34" charset="0"/>
                <a:cs typeface="Arial" pitchFamily="34" charset="0"/>
              </a:rPr>
              <a:t>At special NMRA member rates provided by J. A. Bash, Co., brokers for  Peerless Insurance, Co., Pittsburgh, PA.</a:t>
            </a:r>
            <a:endParaRPr lang="en-US" sz="3200" dirty="0">
              <a:latin typeface="Arial" pitchFamily="34" charset="0"/>
              <a:cs typeface="Arial" pitchFamily="34" charset="0"/>
            </a:endParaRPr>
          </a:p>
        </p:txBody>
      </p:sp>
    </p:spTree>
  </p:cSld>
  <p:clrMapOvr>
    <a:masterClrMapping/>
  </p:clrMapOvr>
  <p:transition advTm="8689"/>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1371600"/>
            <a:ext cx="8229600" cy="1371600"/>
          </a:xfrm>
        </p:spPr>
        <p:txBody>
          <a:bodyPr>
            <a:normAutofit fontScale="90000"/>
          </a:bodyPr>
          <a:lstStyle/>
          <a:p>
            <a:r>
              <a:rPr lang="en-US" dirty="0" smtClean="0">
                <a:solidFill>
                  <a:srgbClr val="FFC000"/>
                </a:solidFill>
                <a:effectLst/>
                <a:latin typeface="Arial" pitchFamily="34" charset="0"/>
                <a:cs typeface="Arial" pitchFamily="34" charset="0"/>
              </a:rPr>
              <a:t>CLUB Liability Insurance </a:t>
            </a:r>
            <a:endParaRPr lang="en-US" dirty="0">
              <a:solidFill>
                <a:srgbClr val="FFC000"/>
              </a:solidFill>
              <a:effectLst/>
              <a:latin typeface="Arial" pitchFamily="34" charset="0"/>
              <a:cs typeface="Arial" pitchFamily="34" charset="0"/>
            </a:endParaRPr>
          </a:p>
        </p:txBody>
      </p:sp>
      <p:sp>
        <p:nvSpPr>
          <p:cNvPr id="3" name="Subtitle 2"/>
          <p:cNvSpPr>
            <a:spLocks noGrp="1"/>
          </p:cNvSpPr>
          <p:nvPr>
            <p:ph type="subTitle" idx="1"/>
          </p:nvPr>
        </p:nvSpPr>
        <p:spPr>
          <a:xfrm>
            <a:off x="838200" y="3352800"/>
            <a:ext cx="7620000" cy="2514600"/>
          </a:xfrm>
        </p:spPr>
        <p:txBody>
          <a:bodyPr>
            <a:normAutofit/>
          </a:bodyPr>
          <a:lstStyle/>
          <a:p>
            <a:r>
              <a:rPr lang="en-US" sz="3200" dirty="0" smtClean="0">
                <a:latin typeface="Arial" pitchFamily="34" charset="0"/>
                <a:cs typeface="Arial" pitchFamily="34" charset="0"/>
              </a:rPr>
              <a:t>100% NMRA clubs can receive </a:t>
            </a:r>
          </a:p>
          <a:p>
            <a:r>
              <a:rPr lang="en-US" sz="3200" dirty="0" smtClean="0">
                <a:latin typeface="Arial" pitchFamily="34" charset="0"/>
                <a:cs typeface="Arial" pitchFamily="34" charset="0"/>
              </a:rPr>
              <a:t>$1 million liability insurance coverage by filing an application with NMRA HQ and paying an annual $50 administration fee.</a:t>
            </a:r>
          </a:p>
        </p:txBody>
      </p:sp>
    </p:spTree>
  </p:cSld>
  <p:clrMapOvr>
    <a:masterClrMapping/>
  </p:clrMapOvr>
  <p:transition advTm="10452"/>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685800"/>
            <a:ext cx="8229600" cy="1600200"/>
          </a:xfrm>
        </p:spPr>
        <p:txBody>
          <a:bodyPr/>
          <a:lstStyle/>
          <a:p>
            <a:r>
              <a:rPr lang="en-US" dirty="0" smtClean="0">
                <a:solidFill>
                  <a:srgbClr val="FFC000"/>
                </a:solidFill>
                <a:latin typeface="Arial" pitchFamily="34" charset="0"/>
                <a:cs typeface="Arial" pitchFamily="34" charset="0"/>
              </a:rPr>
              <a:t>NMRA Partnership Program</a:t>
            </a:r>
            <a:endParaRPr lang="en-US" dirty="0">
              <a:solidFill>
                <a:srgbClr val="FFC000"/>
              </a:solidFill>
              <a:latin typeface="Arial" pitchFamily="34" charset="0"/>
              <a:cs typeface="Arial" pitchFamily="34" charset="0"/>
            </a:endParaRPr>
          </a:p>
        </p:txBody>
      </p:sp>
      <p:sp>
        <p:nvSpPr>
          <p:cNvPr id="3" name="Subtitle 2"/>
          <p:cNvSpPr>
            <a:spLocks noGrp="1"/>
          </p:cNvSpPr>
          <p:nvPr>
            <p:ph type="subTitle" idx="1"/>
          </p:nvPr>
        </p:nvSpPr>
        <p:spPr>
          <a:xfrm>
            <a:off x="1371600" y="2743200"/>
            <a:ext cx="6400800" cy="3048000"/>
          </a:xfrm>
        </p:spPr>
        <p:txBody>
          <a:bodyPr>
            <a:noAutofit/>
          </a:bodyPr>
          <a:lstStyle/>
          <a:p>
            <a:r>
              <a:rPr lang="en-US" sz="3200" dirty="0" smtClean="0">
                <a:latin typeface="Arial" pitchFamily="34" charset="0"/>
                <a:cs typeface="Arial" pitchFamily="34" charset="0"/>
              </a:rPr>
              <a:t>Model railroad manufacturers have partnered with the NMRA and are offering </a:t>
            </a:r>
            <a:r>
              <a:rPr lang="en-US" sz="3200" u="sng" dirty="0" smtClean="0">
                <a:latin typeface="Arial" pitchFamily="34" charset="0"/>
                <a:cs typeface="Arial" pitchFamily="34" charset="0"/>
              </a:rPr>
              <a:t>special discounts</a:t>
            </a:r>
            <a:r>
              <a:rPr lang="en-US" sz="3200" dirty="0" smtClean="0">
                <a:latin typeface="Arial" pitchFamily="34" charset="0"/>
                <a:cs typeface="Arial" pitchFamily="34" charset="0"/>
              </a:rPr>
              <a:t> available </a:t>
            </a:r>
            <a:r>
              <a:rPr lang="en-US" sz="3200" u="sng" dirty="0" smtClean="0">
                <a:latin typeface="Arial" pitchFamily="34" charset="0"/>
                <a:cs typeface="Arial" pitchFamily="34" charset="0"/>
              </a:rPr>
              <a:t>only</a:t>
            </a:r>
            <a:r>
              <a:rPr lang="en-US" sz="3200" dirty="0" smtClean="0">
                <a:latin typeface="Arial" pitchFamily="34" charset="0"/>
                <a:cs typeface="Arial" pitchFamily="34" charset="0"/>
              </a:rPr>
              <a:t> to NMRA members.  New partners are frequently added to the program as they come on board.</a:t>
            </a:r>
            <a:endParaRPr lang="en-US" sz="3200" dirty="0">
              <a:latin typeface="Arial" pitchFamily="34" charset="0"/>
              <a:cs typeface="Arial" pitchFamily="34" charset="0"/>
            </a:endParaRPr>
          </a:p>
        </p:txBody>
      </p:sp>
    </p:spTree>
  </p:cSld>
  <p:clrMapOvr>
    <a:masterClrMapping/>
  </p:clrMapOvr>
  <p:transition advTm="10296"/>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304800"/>
            <a:ext cx="8991600" cy="2362200"/>
          </a:xfrm>
        </p:spPr>
        <p:txBody>
          <a:bodyPr/>
          <a:lstStyle/>
          <a:p>
            <a:r>
              <a:rPr lang="en-US" dirty="0" smtClean="0">
                <a:solidFill>
                  <a:srgbClr val="FFC000"/>
                </a:solidFill>
              </a:rPr>
              <a:t>NMRA DIVISION RETENTION EVENT MATCHING FUND</a:t>
            </a:r>
            <a:endParaRPr lang="en-US" dirty="0">
              <a:solidFill>
                <a:srgbClr val="FFC000"/>
              </a:solidFill>
            </a:endParaRPr>
          </a:p>
        </p:txBody>
      </p:sp>
      <p:sp>
        <p:nvSpPr>
          <p:cNvPr id="3" name="Subtitle 2"/>
          <p:cNvSpPr>
            <a:spLocks noGrp="1"/>
          </p:cNvSpPr>
          <p:nvPr>
            <p:ph type="subTitle" idx="1"/>
          </p:nvPr>
        </p:nvSpPr>
        <p:spPr>
          <a:xfrm>
            <a:off x="838200" y="3200400"/>
            <a:ext cx="7620000" cy="3276600"/>
          </a:xfrm>
        </p:spPr>
        <p:txBody>
          <a:bodyPr>
            <a:noAutofit/>
          </a:bodyPr>
          <a:lstStyle/>
          <a:p>
            <a:r>
              <a:rPr lang="en-US" sz="3200" dirty="0" smtClean="0">
                <a:latin typeface="Arial" pitchFamily="34" charset="0"/>
                <a:cs typeface="Arial" pitchFamily="34" charset="0"/>
              </a:rPr>
              <a:t>Divisions holding a </a:t>
            </a:r>
            <a:r>
              <a:rPr lang="en-US" sz="3200" u="sng" dirty="0" smtClean="0">
                <a:latin typeface="Arial" pitchFamily="34" charset="0"/>
                <a:cs typeface="Arial" pitchFamily="34" charset="0"/>
              </a:rPr>
              <a:t>qualifying</a:t>
            </a:r>
            <a:r>
              <a:rPr lang="en-US" sz="3200" dirty="0" smtClean="0">
                <a:latin typeface="Arial" pitchFamily="34" charset="0"/>
                <a:cs typeface="Arial" pitchFamily="34" charset="0"/>
              </a:rPr>
              <a:t> event (i.e. Train In’ Camp, Division picnic, prototype tour, etc.) can apply </a:t>
            </a:r>
            <a:r>
              <a:rPr lang="en-US" sz="3200" u="sng" dirty="0" smtClean="0">
                <a:latin typeface="Arial" pitchFamily="34" charset="0"/>
                <a:cs typeface="Arial" pitchFamily="34" charset="0"/>
              </a:rPr>
              <a:t>once per year</a:t>
            </a:r>
            <a:r>
              <a:rPr lang="en-US" sz="3200" dirty="0" smtClean="0">
                <a:latin typeface="Arial" pitchFamily="34" charset="0"/>
                <a:cs typeface="Arial" pitchFamily="34" charset="0"/>
              </a:rPr>
              <a:t> for up to a $50 matching fund reimbursement from the NMRA for the retention event’s expenses.</a:t>
            </a:r>
            <a:endParaRPr lang="en-US" sz="3200" dirty="0">
              <a:latin typeface="Arial" pitchFamily="34" charset="0"/>
              <a:cs typeface="Arial" pitchFamily="34" charset="0"/>
            </a:endParaRPr>
          </a:p>
        </p:txBody>
      </p:sp>
    </p:spTree>
  </p:cSld>
  <p:clrMapOvr>
    <a:masterClrMapping/>
  </p:clrMapOvr>
  <p:transition advTm="10686"/>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1371600"/>
            <a:ext cx="8229600" cy="1066800"/>
          </a:xfrm>
        </p:spPr>
        <p:txBody>
          <a:bodyPr/>
          <a:lstStyle/>
          <a:p>
            <a:r>
              <a:rPr lang="en-US" dirty="0" smtClean="0">
                <a:solidFill>
                  <a:srgbClr val="FFC000"/>
                </a:solidFill>
              </a:rPr>
              <a:t>NMRA Online Library</a:t>
            </a:r>
            <a:endParaRPr lang="en-US" dirty="0">
              <a:solidFill>
                <a:srgbClr val="FFC000"/>
              </a:solidFill>
            </a:endParaRPr>
          </a:p>
        </p:txBody>
      </p:sp>
      <p:sp>
        <p:nvSpPr>
          <p:cNvPr id="3" name="Subtitle 2"/>
          <p:cNvSpPr>
            <a:spLocks noGrp="1"/>
          </p:cNvSpPr>
          <p:nvPr>
            <p:ph type="subTitle" idx="1"/>
          </p:nvPr>
        </p:nvSpPr>
        <p:spPr>
          <a:xfrm>
            <a:off x="762000" y="3124200"/>
            <a:ext cx="7010400" cy="2743200"/>
          </a:xfrm>
        </p:spPr>
        <p:txBody>
          <a:bodyPr>
            <a:normAutofit/>
          </a:bodyPr>
          <a:lstStyle/>
          <a:p>
            <a:r>
              <a:rPr lang="en-US" sz="3200" dirty="0" smtClean="0">
                <a:latin typeface="Arial" pitchFamily="34" charset="0"/>
                <a:cs typeface="Arial" pitchFamily="34" charset="0"/>
              </a:rPr>
              <a:t>Featuring literally tens of thousands of downloadable archival-quality slides, photos, diagrams and art. </a:t>
            </a:r>
          </a:p>
        </p:txBody>
      </p:sp>
    </p:spTree>
  </p:cSld>
  <p:clrMapOvr>
    <a:masterClrMapping/>
  </p:clrMapOvr>
  <p:transition advTm="10374"/>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451</TotalTime>
  <Words>630</Words>
  <Application>Microsoft Office PowerPoint</Application>
  <PresentationFormat>On-screen Show (4:3)</PresentationFormat>
  <Paragraphs>61</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Apex</vt:lpstr>
      <vt:lpstr>PowerPoint Presentation</vt:lpstr>
      <vt:lpstr>NMRA Member Benefits</vt:lpstr>
      <vt:lpstr>FELLOWSHIP</vt:lpstr>
      <vt:lpstr>FREE LIABILITY INSURANCE</vt:lpstr>
      <vt:lpstr>Model Railroad COLLECTION Insurance</vt:lpstr>
      <vt:lpstr>CLUB Liability Insurance </vt:lpstr>
      <vt:lpstr>NMRA Partnership Program</vt:lpstr>
      <vt:lpstr>NMRA DIVISION RETENTION EVENT MATCHING FUND</vt:lpstr>
      <vt:lpstr>NMRA Online Library</vt:lpstr>
      <vt:lpstr>NMRA Online VIDEO LIBRARY</vt:lpstr>
      <vt:lpstr>CALIFORNIA STATE RAILROAD MUSEUM LIBRARY</vt:lpstr>
      <vt:lpstr>NMRA MAGAZINE</vt:lpstr>
      <vt:lpstr>NMRA E-Bulletin</vt:lpstr>
      <vt:lpstr>NMRA Region &amp; DIVISION Publications</vt:lpstr>
      <vt:lpstr>NMRA NATIONAL and Regional Conventions</vt:lpstr>
      <vt:lpstr>Modeling with the masters</vt:lpstr>
      <vt:lpstr>NMRA Achievement Program</vt:lpstr>
      <vt:lpstr>NMRA MODEL RAILROAD DIRECTORY</vt:lpstr>
      <vt:lpstr>NMRA “Members ONLY” WEBSITE AREA</vt:lpstr>
      <vt:lpstr>NMRA Calendar</vt:lpstr>
      <vt:lpstr>NMRA BOOKS</vt:lpstr>
      <vt:lpstr>Where DO YOU FIND MORE INFORMATION ABOUT ALL of these NMRA BENEFITS?</vt:lpstr>
      <vt:lpstr>NATIONAL MODEL RAILROAD ASSOCIATION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NMRA Member Benefits</dc:title>
  <dc:creator>peter</dc:creator>
  <cp:lastModifiedBy>Gerry Leone</cp:lastModifiedBy>
  <cp:revision>75</cp:revision>
  <dcterms:created xsi:type="dcterms:W3CDTF">2018-02-12T14:28:46Z</dcterms:created>
  <dcterms:modified xsi:type="dcterms:W3CDTF">2018-02-15T03:15:46Z</dcterms:modified>
</cp:coreProperties>
</file>